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https://stackoverflow.com/questions/48860422/text-blob-naive-bayes-classification" TargetMode="External" Type="http://schemas.openxmlformats.org/officeDocument/2006/relationships/hyperlink"/><Relationship Id="rId3" Target="https://chat.openai.com/" TargetMode="External" Type="http://schemas.openxmlformats.org/officeDocument/2006/relationships/hyperlink"/><Relationship Id="rId4" Target="https://www.kaggle.com/code/anoopjohny/threads-dataset-analysis/input" TargetMode="External" Type="http://schemas.openxmlformats.org/officeDocument/2006/relationships/hyperlink"/></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https://www.ibm.com/topics/artificial-intelligence" TargetMode="External" Type="http://schemas.openxmlformats.org/officeDocument/2006/relationships/hyperlink"/><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99324" y="2189270"/>
            <a:ext cx="6485576" cy="6342353"/>
          </a:xfrm>
          <a:custGeom>
            <a:avLst/>
            <a:gdLst/>
            <a:ahLst/>
            <a:cxnLst/>
            <a:rect r="r" b="b" t="t" l="l"/>
            <a:pathLst>
              <a:path h="6342353" w="6485576">
                <a:moveTo>
                  <a:pt x="0" y="0"/>
                </a:moveTo>
                <a:lnTo>
                  <a:pt x="6485576" y="0"/>
                </a:lnTo>
                <a:lnTo>
                  <a:pt x="6485576" y="6342353"/>
                </a:lnTo>
                <a:lnTo>
                  <a:pt x="0" y="63423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307765" y="5255672"/>
            <a:ext cx="8747812" cy="1860452"/>
          </a:xfrm>
          <a:prstGeom prst="rect">
            <a:avLst/>
          </a:prstGeom>
        </p:spPr>
        <p:txBody>
          <a:bodyPr anchor="t" rtlCol="false" tIns="0" lIns="0" bIns="0" rIns="0">
            <a:spAutoFit/>
          </a:bodyPr>
          <a:lstStyle/>
          <a:p>
            <a:pPr>
              <a:lnSpc>
                <a:spcPts val="7468"/>
              </a:lnSpc>
              <a:spcBef>
                <a:spcPct val="0"/>
              </a:spcBef>
            </a:pPr>
            <a:r>
              <a:rPr lang="en-US" sz="5334">
                <a:solidFill>
                  <a:srgbClr val="5479F7"/>
                </a:solidFill>
                <a:latin typeface="Montserrat Classic"/>
              </a:rPr>
              <a:t>A sentiment analysis approach based on NLP</a:t>
            </a:r>
          </a:p>
        </p:txBody>
      </p:sp>
      <p:sp>
        <p:nvSpPr>
          <p:cNvPr name="TextBox 7" id="7"/>
          <p:cNvSpPr txBox="true"/>
          <p:nvPr/>
        </p:nvSpPr>
        <p:spPr>
          <a:xfrm rot="0">
            <a:off x="8307765" y="1940513"/>
            <a:ext cx="9574400" cy="3208973"/>
          </a:xfrm>
          <a:prstGeom prst="rect">
            <a:avLst/>
          </a:prstGeom>
        </p:spPr>
        <p:txBody>
          <a:bodyPr anchor="t" rtlCol="false" tIns="0" lIns="0" bIns="0" rIns="0">
            <a:spAutoFit/>
          </a:bodyPr>
          <a:lstStyle/>
          <a:p>
            <a:pPr>
              <a:lnSpc>
                <a:spcPts val="12101"/>
              </a:lnSpc>
            </a:pPr>
            <a:r>
              <a:rPr lang="en-US" sz="12873">
                <a:solidFill>
                  <a:srgbClr val="000000"/>
                </a:solidFill>
                <a:latin typeface="Bebas Neue Bold"/>
              </a:rPr>
              <a:t>SENTIMENT CLASSIFICATION </a:t>
            </a:r>
          </a:p>
        </p:txBody>
      </p:sp>
      <p:sp>
        <p:nvSpPr>
          <p:cNvPr name="TextBox 8" id="8"/>
          <p:cNvSpPr txBox="true"/>
          <p:nvPr/>
        </p:nvSpPr>
        <p:spPr>
          <a:xfrm rot="0">
            <a:off x="8307765" y="8630595"/>
            <a:ext cx="9574400" cy="627705"/>
          </a:xfrm>
          <a:prstGeom prst="rect">
            <a:avLst/>
          </a:prstGeom>
        </p:spPr>
        <p:txBody>
          <a:bodyPr anchor="t" rtlCol="false" tIns="0" lIns="0" bIns="0" rIns="0">
            <a:spAutoFit/>
          </a:bodyPr>
          <a:lstStyle/>
          <a:p>
            <a:pPr>
              <a:lnSpc>
                <a:spcPts val="4582"/>
              </a:lnSpc>
            </a:pPr>
            <a:r>
              <a:rPr lang="en-US" sz="4875">
                <a:solidFill>
                  <a:srgbClr val="000000"/>
                </a:solidFill>
                <a:latin typeface="Bebas Neue Bold"/>
              </a:rPr>
              <a:t>MENTOR : DR. SURINDER KAUR</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39850" y="1737276"/>
            <a:ext cx="6118937" cy="211328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MODEL STUDIED : TEXTBLOB</a:t>
            </a:r>
          </a:p>
        </p:txBody>
      </p:sp>
      <p:sp>
        <p:nvSpPr>
          <p:cNvPr name="TextBox 3" id="3"/>
          <p:cNvSpPr txBox="true"/>
          <p:nvPr/>
        </p:nvSpPr>
        <p:spPr>
          <a:xfrm rot="0">
            <a:off x="1028700" y="4440901"/>
            <a:ext cx="14113193" cy="4684395"/>
          </a:xfrm>
          <a:prstGeom prst="rect">
            <a:avLst/>
          </a:prstGeom>
        </p:spPr>
        <p:txBody>
          <a:bodyPr anchor="t" rtlCol="false" tIns="0" lIns="0" bIns="0" rIns="0">
            <a:spAutoFit/>
          </a:bodyPr>
          <a:lstStyle/>
          <a:p>
            <a:pPr>
              <a:lnSpc>
                <a:spcPts val="4199"/>
              </a:lnSpc>
              <a:spcBef>
                <a:spcPct val="0"/>
              </a:spcBef>
            </a:pPr>
            <a:r>
              <a:rPr lang="en-US" sz="2799">
                <a:solidFill>
                  <a:srgbClr val="000000"/>
                </a:solidFill>
                <a:latin typeface="Montserrat Classic"/>
              </a:rPr>
              <a:t>One of the python’s library which uses API for accessing methods in order to perform</a:t>
            </a:r>
          </a:p>
          <a:p>
            <a:pPr>
              <a:lnSpc>
                <a:spcPts val="4199"/>
              </a:lnSpc>
              <a:spcBef>
                <a:spcPct val="0"/>
              </a:spcBef>
            </a:pPr>
            <a:r>
              <a:rPr lang="en-US" sz="2799">
                <a:solidFill>
                  <a:srgbClr val="000000"/>
                </a:solidFill>
                <a:latin typeface="Montserrat Classic"/>
              </a:rPr>
              <a:t>Natural language processing is called as TextBlob.</a:t>
            </a:r>
          </a:p>
          <a:p>
            <a:pPr>
              <a:lnSpc>
                <a:spcPts val="4199"/>
              </a:lnSpc>
              <a:spcBef>
                <a:spcPct val="0"/>
              </a:spcBef>
            </a:pPr>
          </a:p>
          <a:p>
            <a:pPr>
              <a:lnSpc>
                <a:spcPts val="4199"/>
              </a:lnSpc>
              <a:spcBef>
                <a:spcPct val="0"/>
              </a:spcBef>
            </a:pPr>
            <a:r>
              <a:rPr lang="en-US" sz="2799">
                <a:solidFill>
                  <a:srgbClr val="000000"/>
                </a:solidFill>
                <a:latin typeface="Montserrat Classic"/>
              </a:rPr>
              <a:t>Firstly, the dataset was pre-processed by removing stop words and unrequired data which could result added computational cost in performance of models. It was followed by aspect selection and based on it sentence extraction was done. Both the models were then used to calculate sentiment polarity and categorize the reviews in positive, negative and neutral categories.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3418" y="1814538"/>
            <a:ext cx="11633992" cy="3026626"/>
          </a:xfrm>
          <a:custGeom>
            <a:avLst/>
            <a:gdLst/>
            <a:ahLst/>
            <a:cxnLst/>
            <a:rect r="r" b="b" t="t" l="l"/>
            <a:pathLst>
              <a:path h="3026626" w="11633992">
                <a:moveTo>
                  <a:pt x="0" y="0"/>
                </a:moveTo>
                <a:lnTo>
                  <a:pt x="11633992" y="0"/>
                </a:lnTo>
                <a:lnTo>
                  <a:pt x="11633992" y="3026626"/>
                </a:lnTo>
                <a:lnTo>
                  <a:pt x="0" y="3026626"/>
                </a:lnTo>
                <a:lnTo>
                  <a:pt x="0" y="0"/>
                </a:lnTo>
                <a:close/>
              </a:path>
            </a:pathLst>
          </a:custGeom>
          <a:blipFill>
            <a:blip r:embed="rId2"/>
            <a:stretch>
              <a:fillRect l="0" t="0" r="0" b="0"/>
            </a:stretch>
          </a:blipFill>
        </p:spPr>
      </p:sp>
      <p:sp>
        <p:nvSpPr>
          <p:cNvPr name="Freeform 3" id="3"/>
          <p:cNvSpPr/>
          <p:nvPr/>
        </p:nvSpPr>
        <p:spPr>
          <a:xfrm flipH="false" flipV="false" rot="0">
            <a:off x="1433418" y="6682203"/>
            <a:ext cx="11605317" cy="2576097"/>
          </a:xfrm>
          <a:custGeom>
            <a:avLst/>
            <a:gdLst/>
            <a:ahLst/>
            <a:cxnLst/>
            <a:rect r="r" b="b" t="t" l="l"/>
            <a:pathLst>
              <a:path h="2576097" w="11605317">
                <a:moveTo>
                  <a:pt x="0" y="0"/>
                </a:moveTo>
                <a:lnTo>
                  <a:pt x="11605316" y="0"/>
                </a:lnTo>
                <a:lnTo>
                  <a:pt x="11605316" y="2576097"/>
                </a:lnTo>
                <a:lnTo>
                  <a:pt x="0" y="2576097"/>
                </a:lnTo>
                <a:lnTo>
                  <a:pt x="0" y="0"/>
                </a:lnTo>
                <a:close/>
              </a:path>
            </a:pathLst>
          </a:custGeom>
          <a:blipFill>
            <a:blip r:embed="rId3"/>
            <a:stretch>
              <a:fillRect l="0" t="0" r="0" b="0"/>
            </a:stretch>
          </a:blipFill>
        </p:spPr>
      </p:sp>
      <p:sp>
        <p:nvSpPr>
          <p:cNvPr name="TextBox 4" id="4"/>
          <p:cNvSpPr txBox="true"/>
          <p:nvPr/>
        </p:nvSpPr>
        <p:spPr>
          <a:xfrm rot="0">
            <a:off x="1433418" y="501393"/>
            <a:ext cx="6118937" cy="673105"/>
          </a:xfrm>
          <a:prstGeom prst="rect">
            <a:avLst/>
          </a:prstGeom>
        </p:spPr>
        <p:txBody>
          <a:bodyPr anchor="t" rtlCol="false" tIns="0" lIns="0" bIns="0" rIns="0">
            <a:spAutoFit/>
          </a:bodyPr>
          <a:lstStyle/>
          <a:p>
            <a:pPr marL="0" indent="0" lvl="0">
              <a:lnSpc>
                <a:spcPts val="5050"/>
              </a:lnSpc>
            </a:pPr>
            <a:r>
              <a:rPr lang="en-US" sz="5000">
                <a:solidFill>
                  <a:srgbClr val="000000"/>
                </a:solidFill>
                <a:latin typeface="Canva Sans Bold"/>
              </a:rPr>
              <a:t>Naive bayes</a:t>
            </a:r>
          </a:p>
        </p:txBody>
      </p:sp>
      <p:sp>
        <p:nvSpPr>
          <p:cNvPr name="TextBox 5" id="5"/>
          <p:cNvSpPr txBox="true"/>
          <p:nvPr/>
        </p:nvSpPr>
        <p:spPr>
          <a:xfrm rot="0">
            <a:off x="1433418" y="5565064"/>
            <a:ext cx="6118937" cy="673105"/>
          </a:xfrm>
          <a:prstGeom prst="rect">
            <a:avLst/>
          </a:prstGeom>
        </p:spPr>
        <p:txBody>
          <a:bodyPr anchor="t" rtlCol="false" tIns="0" lIns="0" bIns="0" rIns="0">
            <a:spAutoFit/>
          </a:bodyPr>
          <a:lstStyle/>
          <a:p>
            <a:pPr marL="0" indent="0" lvl="0">
              <a:lnSpc>
                <a:spcPts val="5050"/>
              </a:lnSpc>
            </a:pPr>
            <a:r>
              <a:rPr lang="en-US" sz="5000">
                <a:solidFill>
                  <a:srgbClr val="000000"/>
                </a:solidFill>
                <a:latin typeface="Canva Sans Bold"/>
              </a:rPr>
              <a:t>TextBlob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36717" y="4172149"/>
            <a:ext cx="11825140" cy="1942702"/>
          </a:xfrm>
          <a:custGeom>
            <a:avLst/>
            <a:gdLst/>
            <a:ahLst/>
            <a:cxnLst/>
            <a:rect r="r" b="b" t="t" l="l"/>
            <a:pathLst>
              <a:path h="1942702" w="11825140">
                <a:moveTo>
                  <a:pt x="0" y="0"/>
                </a:moveTo>
                <a:lnTo>
                  <a:pt x="11825140" y="0"/>
                </a:lnTo>
                <a:lnTo>
                  <a:pt x="11825140" y="1942702"/>
                </a:lnTo>
                <a:lnTo>
                  <a:pt x="0" y="1942702"/>
                </a:lnTo>
                <a:lnTo>
                  <a:pt x="0" y="0"/>
                </a:lnTo>
                <a:close/>
              </a:path>
            </a:pathLst>
          </a:custGeom>
          <a:blipFill>
            <a:blip r:embed="rId2"/>
            <a:stretch>
              <a:fillRect l="0" t="0" r="0" b="0"/>
            </a:stretch>
          </a:blipFill>
        </p:spPr>
      </p:sp>
      <p:sp>
        <p:nvSpPr>
          <p:cNvPr name="TextBox 3" id="3"/>
          <p:cNvSpPr txBox="true"/>
          <p:nvPr/>
        </p:nvSpPr>
        <p:spPr>
          <a:xfrm rot="0">
            <a:off x="1028700" y="1278814"/>
            <a:ext cx="6118937" cy="673105"/>
          </a:xfrm>
          <a:prstGeom prst="rect">
            <a:avLst/>
          </a:prstGeom>
        </p:spPr>
        <p:txBody>
          <a:bodyPr anchor="t" rtlCol="false" tIns="0" lIns="0" bIns="0" rIns="0">
            <a:spAutoFit/>
          </a:bodyPr>
          <a:lstStyle/>
          <a:p>
            <a:pPr marL="0" indent="0" lvl="0">
              <a:lnSpc>
                <a:spcPts val="5050"/>
              </a:lnSpc>
            </a:pPr>
            <a:r>
              <a:rPr lang="en-US" sz="5000">
                <a:solidFill>
                  <a:srgbClr val="000000"/>
                </a:solidFill>
                <a:latin typeface="Canva Sans Bold"/>
              </a:rPr>
              <a:t>COMPARISON : </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512559" y="1303267"/>
          <a:ext cx="14786345" cy="8615647"/>
        </p:xfrm>
        <a:graphic>
          <a:graphicData uri="http://schemas.openxmlformats.org/drawingml/2006/table">
            <a:tbl>
              <a:tblPr/>
              <a:tblGrid>
                <a:gridCol w="5035029"/>
                <a:gridCol w="5148866"/>
                <a:gridCol w="4602450"/>
              </a:tblGrid>
              <a:tr h="997468">
                <a:tc>
                  <a:txBody>
                    <a:bodyPr anchor="t" rtlCol="false"/>
                    <a:lstStyle/>
                    <a:p>
                      <a:pPr algn="ctr">
                        <a:lnSpc>
                          <a:spcPts val="2659"/>
                        </a:lnSpc>
                        <a:defRPr/>
                      </a:pPr>
                      <a:r>
                        <a:rPr lang="en-US" sz="1899">
                          <a:solidFill>
                            <a:srgbClr val="000000"/>
                          </a:solidFill>
                          <a:latin typeface="Montserrat Classic Bold"/>
                        </a:rPr>
                        <a:t>High Accuracy and F1 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Classic Bold"/>
                        </a:rPr>
                        <a:t>High Accuracy, Moderate F1 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Classic Bold"/>
                        </a:rPr>
                        <a:t>Consideration for Efficiency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453542">
                <a:tc>
                  <a:txBody>
                    <a:bodyPr anchor="t" rtlCol="false"/>
                    <a:lstStyle/>
                    <a:p>
                      <a:pPr algn="ctr">
                        <a:lnSpc>
                          <a:spcPts val="2659"/>
                        </a:lnSpc>
                        <a:defRPr/>
                      </a:pPr>
                      <a:r>
                        <a:rPr lang="en-US" sz="1899">
                          <a:solidFill>
                            <a:srgbClr val="000000"/>
                          </a:solidFill>
                          <a:latin typeface="Montserrat Classic"/>
                        </a:rPr>
                        <a:t>BERT (Bidirectional Encoder Representations from Transformers):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Classic"/>
                        </a:rPr>
                        <a:t>FastText: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Classic"/>
                        </a:rPr>
                        <a:t>Support Vector Machines (SVM):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749747">
                <a:tc>
                  <a:txBody>
                    <a:bodyPr anchor="t" rtlCol="false"/>
                    <a:lstStyle/>
                    <a:p>
                      <a:pPr algn="ctr">
                        <a:lnSpc>
                          <a:spcPts val="2659"/>
                        </a:lnSpc>
                        <a:defRPr/>
                      </a:pPr>
                      <a:r>
                        <a:rPr lang="en-US" sz="1899">
                          <a:solidFill>
                            <a:srgbClr val="000000"/>
                          </a:solidFill>
                          <a:latin typeface="Montserrat Classic"/>
                        </a:rPr>
                        <a:t>Accuracy: BERT, with its deep contextualized embeddings, often achieves state-of-the-art results in various NLP tasks, including sentiment analysis.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Classic"/>
                        </a:rPr>
                        <a:t>Accuracy: FastText is known for its efficiency and good accuracy, especially in tasks with large datasets.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Classic"/>
                        </a:rPr>
                        <a:t>Accuracy: SVMs can be effective in sentiment analysis, especially in binary classification tasks.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414891">
                <a:tc>
                  <a:txBody>
                    <a:bodyPr anchor="t" rtlCol="false"/>
                    <a:lstStyle/>
                    <a:p>
                      <a:pPr algn="ctr">
                        <a:lnSpc>
                          <a:spcPts val="2659"/>
                        </a:lnSpc>
                        <a:defRPr/>
                      </a:pPr>
                      <a:r>
                        <a:rPr lang="en-US" sz="1899">
                          <a:solidFill>
                            <a:srgbClr val="000000"/>
                          </a:solidFill>
                          <a:latin typeface="Montserrat Classic"/>
                        </a:rPr>
                        <a:t>F1 Score: BERT's ability to capture context and semantics leads to high F1 scores, especially in nuanced sentiment analysis.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Classic"/>
                        </a:rPr>
                        <a:t>F1 Score: While it may not match BERT's F1 scores in nuanced tasks, FastText performs well across various sentiment analysis scenarios.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Montserrat Classic"/>
                        </a:rPr>
                        <a:t>F1 Score: SVMs can achieve a good balance between precision and recall, resulting in decent F1 scores.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355595"/>
            <a:ext cx="9521960" cy="673105"/>
          </a:xfrm>
          <a:prstGeom prst="rect">
            <a:avLst/>
          </a:prstGeom>
        </p:spPr>
        <p:txBody>
          <a:bodyPr anchor="t" rtlCol="false" tIns="0" lIns="0" bIns="0" rIns="0">
            <a:spAutoFit/>
          </a:bodyPr>
          <a:lstStyle/>
          <a:p>
            <a:pPr marL="0" indent="0" lvl="0">
              <a:lnSpc>
                <a:spcPts val="5050"/>
              </a:lnSpc>
            </a:pPr>
            <a:r>
              <a:rPr lang="en-US" sz="5000">
                <a:solidFill>
                  <a:srgbClr val="000000"/>
                </a:solidFill>
                <a:latin typeface="Canva Sans Bold"/>
              </a:rPr>
              <a:t>OTHER COMPARISON :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2415389" y="2060043"/>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2"/>
            <a:stretch>
              <a:fillRect l="0" t="0" r="0" b="0"/>
            </a:stretch>
          </a:blipFill>
        </p:spPr>
      </p:sp>
      <p:sp>
        <p:nvSpPr>
          <p:cNvPr name="TextBox 3" id="3"/>
          <p:cNvSpPr txBox="true"/>
          <p:nvPr/>
        </p:nvSpPr>
        <p:spPr>
          <a:xfrm rot="0">
            <a:off x="1028700" y="355595"/>
            <a:ext cx="9521960" cy="1949455"/>
          </a:xfrm>
          <a:prstGeom prst="rect">
            <a:avLst/>
          </a:prstGeom>
        </p:spPr>
        <p:txBody>
          <a:bodyPr anchor="t" rtlCol="false" tIns="0" lIns="0" bIns="0" rIns="0">
            <a:spAutoFit/>
          </a:bodyPr>
          <a:lstStyle/>
          <a:p>
            <a:pPr>
              <a:lnSpc>
                <a:spcPts val="5050"/>
              </a:lnSpc>
            </a:pPr>
            <a:r>
              <a:rPr lang="en-US" sz="5000">
                <a:solidFill>
                  <a:srgbClr val="000000"/>
                </a:solidFill>
                <a:latin typeface="Canva Sans Bold"/>
              </a:rPr>
              <a:t>TWITTER SENTIMENT ANALYSIS (TEXTBLOB):</a:t>
            </a:r>
          </a:p>
          <a:p>
            <a:pPr marL="0" indent="0" lvl="0">
              <a:lnSpc>
                <a:spcPts val="505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0" y="491489"/>
            <a:ext cx="12558777" cy="969647"/>
          </a:xfrm>
          <a:prstGeom prst="rect">
            <a:avLst/>
          </a:prstGeom>
        </p:spPr>
        <p:txBody>
          <a:bodyPr anchor="t" rtlCol="false" tIns="0" lIns="0" bIns="0" rIns="0">
            <a:spAutoFit/>
          </a:bodyPr>
          <a:lstStyle/>
          <a:p>
            <a:pPr algn="ctr">
              <a:lnSpc>
                <a:spcPts val="7979"/>
              </a:lnSpc>
              <a:spcBef>
                <a:spcPct val="0"/>
              </a:spcBef>
            </a:pPr>
            <a:r>
              <a:rPr lang="en-US" sz="5699">
                <a:solidFill>
                  <a:srgbClr val="000000"/>
                </a:solidFill>
                <a:latin typeface="Montserrat Classic"/>
              </a:rPr>
              <a:t>Research Paper BIBLOGRAPHY : </a:t>
            </a:r>
          </a:p>
        </p:txBody>
      </p:sp>
      <p:sp>
        <p:nvSpPr>
          <p:cNvPr name="TextBox 3" id="3"/>
          <p:cNvSpPr txBox="true"/>
          <p:nvPr/>
        </p:nvSpPr>
        <p:spPr>
          <a:xfrm rot="0">
            <a:off x="820882" y="1759106"/>
            <a:ext cx="16230600" cy="7599046"/>
          </a:xfrm>
          <a:prstGeom prst="rect">
            <a:avLst/>
          </a:prstGeom>
        </p:spPr>
        <p:txBody>
          <a:bodyPr anchor="t" rtlCol="false" tIns="0" lIns="0" bIns="0" rIns="0">
            <a:spAutoFit/>
          </a:bodyPr>
          <a:lstStyle/>
          <a:p>
            <a:pPr>
              <a:lnSpc>
                <a:spcPts val="3779"/>
              </a:lnSpc>
            </a:pPr>
          </a:p>
          <a:p>
            <a:pPr marL="582925" indent="-291463" lvl="1">
              <a:lnSpc>
                <a:spcPts val="3779"/>
              </a:lnSpc>
              <a:buFont typeface="Arial"/>
              <a:buChar char="•"/>
            </a:pPr>
            <a:r>
              <a:rPr lang="en-US" sz="2699">
                <a:solidFill>
                  <a:srgbClr val="000000"/>
                </a:solidFill>
                <a:latin typeface="Montserrat Classic"/>
              </a:rPr>
              <a:t>https://textblob.readthedocs.io/en/dev/classifiers.html</a:t>
            </a:r>
          </a:p>
          <a:p>
            <a:pPr marL="582925" indent="-291463" lvl="1">
              <a:lnSpc>
                <a:spcPts val="3779"/>
              </a:lnSpc>
              <a:buFont typeface="Arial"/>
              <a:buChar char="•"/>
            </a:pPr>
            <a:r>
              <a:rPr lang="en-US" sz="2699" u="sng">
                <a:solidFill>
                  <a:srgbClr val="000000"/>
                </a:solidFill>
                <a:latin typeface="Montserrat Classic"/>
                <a:hlinkClick r:id="rId2" tooltip="https://stackoverflow.com/questions/48860422/text-blob-naive-bayes-classification"/>
              </a:rPr>
              <a:t>https://stackoverflow.com/questions/48860422/text-blob-naive-bayes-classification</a:t>
            </a:r>
          </a:p>
          <a:p>
            <a:pPr marL="582925" indent="-291463" lvl="1">
              <a:lnSpc>
                <a:spcPts val="3779"/>
              </a:lnSpc>
              <a:buFont typeface="Arial"/>
              <a:buChar char="•"/>
            </a:pPr>
            <a:r>
              <a:rPr lang="en-US" sz="2699" u="sng">
                <a:solidFill>
                  <a:srgbClr val="000000"/>
                </a:solidFill>
                <a:latin typeface="Montserrat Classic"/>
                <a:hlinkClick r:id="rId3" tooltip="https://chat.openai.com/"/>
              </a:rPr>
              <a:t>https://chat.openai.com/</a:t>
            </a:r>
          </a:p>
          <a:p>
            <a:pPr marL="582925" indent="-291463" lvl="1">
              <a:lnSpc>
                <a:spcPts val="3779"/>
              </a:lnSpc>
              <a:buFont typeface="Arial"/>
              <a:buChar char="•"/>
            </a:pPr>
            <a:r>
              <a:rPr lang="en-US" sz="2699">
                <a:solidFill>
                  <a:srgbClr val="000000"/>
                </a:solidFill>
                <a:latin typeface="Montserrat Classic"/>
              </a:rPr>
              <a:t>.</a:t>
            </a:r>
            <a:r>
              <a:rPr lang="en-US" sz="2699" u="sng">
                <a:solidFill>
                  <a:srgbClr val="000000"/>
                </a:solidFill>
                <a:latin typeface="Montserrat Classic"/>
                <a:hlinkClick r:id="rId4" tooltip="https://www.kaggle.com/code/anoopjohny/threads-dataset-analysis/input"/>
              </a:rPr>
              <a:t>https://www.kaggle.com/code/anoopjohny/threads-dataset-analysis/input</a:t>
            </a:r>
          </a:p>
          <a:p>
            <a:pPr marL="582925" indent="-291463" lvl="1">
              <a:lnSpc>
                <a:spcPts val="3779"/>
              </a:lnSpc>
              <a:buFont typeface="Arial"/>
              <a:buChar char="•"/>
            </a:pPr>
            <a:r>
              <a:rPr lang="en-US" sz="2699">
                <a:solidFill>
                  <a:srgbClr val="000000"/>
                </a:solidFill>
                <a:latin typeface="Montserrat Classic"/>
              </a:rPr>
              <a:t>Zhang, Y., Jin, R. and Zhou, Z. (2010). Understanding bag-of-words model: a statistical framework. International Journal of Machine Learning and Cybernetics, 1(1-4), pp.43-52.</a:t>
            </a:r>
          </a:p>
          <a:p>
            <a:pPr marL="582925" indent="-291463" lvl="1">
              <a:lnSpc>
                <a:spcPts val="3779"/>
              </a:lnSpc>
              <a:buFont typeface="Arial"/>
              <a:buChar char="•"/>
            </a:pPr>
            <a:r>
              <a:rPr lang="en-US" sz="2699">
                <a:solidFill>
                  <a:srgbClr val="000000"/>
                </a:solidFill>
                <a:latin typeface="Montserrat Classic"/>
              </a:rPr>
              <a:t>Park, C. and Seo, D. (2018). Sentiment analysis of Twitter corpus related to artificial intelligence assistants. 2018 5th International Conference on Industrial Engineering and Applications (ICIEA). El Rahman, S., AlOtaibi, F. and AlShehri, W. (2019). Sentiment Analysis of Twitter Data. 2019 International Conference on Computer and Information Sciences (ICCIS).</a:t>
            </a:r>
          </a:p>
          <a:p>
            <a:pPr marL="582925" indent="-291463" lvl="1">
              <a:lnSpc>
                <a:spcPts val="3779"/>
              </a:lnSpc>
              <a:buFont typeface="Arial"/>
              <a:buChar char="•"/>
            </a:pPr>
          </a:p>
          <a:p>
            <a:pPr marL="582925" indent="-291463" lvl="1">
              <a:lnSpc>
                <a:spcPts val="3779"/>
              </a:lnSpc>
              <a:buFont typeface="Arial"/>
              <a:buChar char="•"/>
            </a:pPr>
            <a:r>
              <a:rPr lang="en-US" sz="2699">
                <a:solidFill>
                  <a:srgbClr val="000000"/>
                </a:solidFill>
                <a:latin typeface="Montserrat Classic"/>
              </a:rPr>
              <a:t>Goyvaerts, J. (2006). Regular Expressions The Complete Tutorial</a:t>
            </a:r>
          </a:p>
          <a:p>
            <a:pPr>
              <a:lnSpc>
                <a:spcPts val="3779"/>
              </a:lnSpc>
            </a:pPr>
          </a:p>
          <a:p>
            <a:pPr>
              <a:lnSpc>
                <a:spcPts val="377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sp>
        <p:nvSpPr>
          <p:cNvPr name="TextBox 2" id="2"/>
          <p:cNvSpPr txBox="true"/>
          <p:nvPr/>
        </p:nvSpPr>
        <p:spPr>
          <a:xfrm rot="0">
            <a:off x="5354221" y="4274503"/>
            <a:ext cx="7203162"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25203" y="3602570"/>
            <a:ext cx="7131118" cy="5543048"/>
          </a:xfrm>
          <a:prstGeom prst="rect">
            <a:avLst/>
          </a:prstGeom>
        </p:spPr>
        <p:txBody>
          <a:bodyPr anchor="t" rtlCol="false" tIns="0" lIns="0" bIns="0" rIns="0">
            <a:spAutoFit/>
          </a:bodyPr>
          <a:lstStyle/>
          <a:p>
            <a:pPr algn="l" marL="0" indent="0" lvl="0">
              <a:lnSpc>
                <a:spcPts val="4894"/>
              </a:lnSpc>
              <a:spcBef>
                <a:spcPct val="0"/>
              </a:spcBef>
            </a:pPr>
            <a:r>
              <a:rPr lang="en-US" sz="3263">
                <a:solidFill>
                  <a:srgbClr val="000000"/>
                </a:solidFill>
                <a:latin typeface="Montserrat Classic Bold"/>
              </a:rPr>
              <a:t>Natural language processing (NLP) refers to the branch of computer science—and more specifically, the branch of </a:t>
            </a:r>
            <a:r>
              <a:rPr lang="en-US" sz="3263">
                <a:solidFill>
                  <a:srgbClr val="000000"/>
                </a:solidFill>
                <a:latin typeface="Montserrat Classic Bold"/>
                <a:hlinkClick r:id="rId2" tooltip="https://www.ibm.com/topics/artificial-intelligence"/>
              </a:rPr>
              <a:t>artificial intelligence </a:t>
            </a:r>
            <a:r>
              <a:rPr lang="en-US" sz="3263">
                <a:solidFill>
                  <a:srgbClr val="000000"/>
                </a:solidFill>
                <a:latin typeface="Montserrat Classic Bold"/>
              </a:rPr>
              <a:t>concerned with giving computers the ability to understand text and spoken words in much the same way human beings can.</a:t>
            </a:r>
          </a:p>
        </p:txBody>
      </p:sp>
      <p:sp>
        <p:nvSpPr>
          <p:cNvPr name="TextBox 6" id="6"/>
          <p:cNvSpPr txBox="true"/>
          <p:nvPr/>
        </p:nvSpPr>
        <p:spPr>
          <a:xfrm rot="0">
            <a:off x="1584164" y="2168741"/>
            <a:ext cx="6118937" cy="1090697"/>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What is NLP?</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01536" y="3687501"/>
            <a:ext cx="3451574" cy="4658165"/>
            <a:chOff x="0" y="0"/>
            <a:chExt cx="909057" cy="1226842"/>
          </a:xfrm>
        </p:grpSpPr>
        <p:sp>
          <p:nvSpPr>
            <p:cNvPr name="Freeform 3" id="3"/>
            <p:cNvSpPr/>
            <p:nvPr/>
          </p:nvSpPr>
          <p:spPr>
            <a:xfrm flipH="false" flipV="false" rot="0">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909057" cy="126494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335765" y="3687501"/>
            <a:ext cx="3451574" cy="4658165"/>
            <a:chOff x="0" y="0"/>
            <a:chExt cx="909057" cy="1226842"/>
          </a:xfrm>
        </p:grpSpPr>
        <p:sp>
          <p:nvSpPr>
            <p:cNvPr name="Freeform 6" id="6"/>
            <p:cNvSpPr/>
            <p:nvPr/>
          </p:nvSpPr>
          <p:spPr>
            <a:xfrm flipH="false" flipV="false" rot="0">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126494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3202879" y="3687501"/>
            <a:ext cx="3451574" cy="4658165"/>
            <a:chOff x="0" y="0"/>
            <a:chExt cx="909057" cy="1226842"/>
          </a:xfrm>
        </p:grpSpPr>
        <p:sp>
          <p:nvSpPr>
            <p:cNvPr name="Freeform 9" id="9"/>
            <p:cNvSpPr/>
            <p:nvPr/>
          </p:nvSpPr>
          <p:spPr>
            <a:xfrm flipH="false" flipV="false" rot="0">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09057" cy="126494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5468650" y="3687501"/>
            <a:ext cx="3451574" cy="4658165"/>
            <a:chOff x="0" y="0"/>
            <a:chExt cx="909057" cy="1226842"/>
          </a:xfrm>
        </p:grpSpPr>
        <p:sp>
          <p:nvSpPr>
            <p:cNvPr name="Freeform 12" id="12"/>
            <p:cNvSpPr/>
            <p:nvPr/>
          </p:nvSpPr>
          <p:spPr>
            <a:xfrm flipH="false" flipV="false" rot="0">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3" id="13"/>
            <p:cNvSpPr txBox="true"/>
            <p:nvPr/>
          </p:nvSpPr>
          <p:spPr>
            <a:xfrm>
              <a:off x="0" y="-38100"/>
              <a:ext cx="909057" cy="126494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1998507" y="4143778"/>
            <a:ext cx="2657633" cy="907192"/>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BUSSINESS</a:t>
            </a:r>
          </a:p>
          <a:p>
            <a:pPr algn="ctr" marL="0" indent="0" lvl="0">
              <a:lnSpc>
                <a:spcPts val="3639"/>
              </a:lnSpc>
              <a:spcBef>
                <a:spcPct val="0"/>
              </a:spcBef>
            </a:pPr>
            <a:r>
              <a:rPr lang="en-US" sz="2799">
                <a:solidFill>
                  <a:srgbClr val="000000"/>
                </a:solidFill>
                <a:latin typeface="Montserrat Classic Bold"/>
              </a:rPr>
              <a:t>PRODUCT</a:t>
            </a:r>
          </a:p>
        </p:txBody>
      </p:sp>
      <p:sp>
        <p:nvSpPr>
          <p:cNvPr name="TextBox 15" id="15"/>
          <p:cNvSpPr txBox="true"/>
          <p:nvPr/>
        </p:nvSpPr>
        <p:spPr>
          <a:xfrm rot="0">
            <a:off x="1825905" y="5483374"/>
            <a:ext cx="3002837" cy="1977018"/>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Coustmers feedback sentiments can be understood analysed to bring out the best product and service </a:t>
            </a:r>
          </a:p>
        </p:txBody>
      </p:sp>
      <p:sp>
        <p:nvSpPr>
          <p:cNvPr name="TextBox 16" id="16"/>
          <p:cNvSpPr txBox="true"/>
          <p:nvPr/>
        </p:nvSpPr>
        <p:spPr>
          <a:xfrm rot="0">
            <a:off x="9732736" y="4143778"/>
            <a:ext cx="2657633" cy="907192"/>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Product Marketing</a:t>
            </a:r>
          </a:p>
        </p:txBody>
      </p:sp>
      <p:sp>
        <p:nvSpPr>
          <p:cNvPr name="TextBox 17" id="17"/>
          <p:cNvSpPr txBox="true"/>
          <p:nvPr/>
        </p:nvSpPr>
        <p:spPr>
          <a:xfrm rot="0">
            <a:off x="9539350" y="5483374"/>
            <a:ext cx="3044404" cy="1177067"/>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To understand what coustomers needs and demands </a:t>
            </a:r>
          </a:p>
        </p:txBody>
      </p:sp>
      <p:sp>
        <p:nvSpPr>
          <p:cNvPr name="TextBox 18" id="18"/>
          <p:cNvSpPr txBox="true"/>
          <p:nvPr/>
        </p:nvSpPr>
        <p:spPr>
          <a:xfrm rot="0">
            <a:off x="13599850" y="4143778"/>
            <a:ext cx="2657633" cy="1364280"/>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Paraphraser and Tone analyser</a:t>
            </a:r>
          </a:p>
        </p:txBody>
      </p:sp>
      <p:sp>
        <p:nvSpPr>
          <p:cNvPr name="TextBox 19" id="19"/>
          <p:cNvSpPr txBox="true"/>
          <p:nvPr/>
        </p:nvSpPr>
        <p:spPr>
          <a:xfrm rot="0">
            <a:off x="13406464" y="5483374"/>
            <a:ext cx="3044404" cy="2376994"/>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Algorithm can understand the tone of the messages and help in forming constructive sentences</a:t>
            </a:r>
          </a:p>
        </p:txBody>
      </p:sp>
      <p:sp>
        <p:nvSpPr>
          <p:cNvPr name="TextBox 20" id="20"/>
          <p:cNvSpPr txBox="true"/>
          <p:nvPr/>
        </p:nvSpPr>
        <p:spPr>
          <a:xfrm rot="0">
            <a:off x="4656140" y="1416150"/>
            <a:ext cx="8975721" cy="869080"/>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USECASES OF PROJECT</a:t>
            </a:r>
          </a:p>
        </p:txBody>
      </p:sp>
      <p:sp>
        <p:nvSpPr>
          <p:cNvPr name="TextBox 21" id="21"/>
          <p:cNvSpPr txBox="true"/>
          <p:nvPr/>
        </p:nvSpPr>
        <p:spPr>
          <a:xfrm rot="0">
            <a:off x="5865621" y="4143778"/>
            <a:ext cx="2657633" cy="1364280"/>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SENTIMENT ANALYSIS ON SOCIAL MEDIA</a:t>
            </a:r>
          </a:p>
        </p:txBody>
      </p:sp>
      <p:sp>
        <p:nvSpPr>
          <p:cNvPr name="TextBox 22" id="22"/>
          <p:cNvSpPr txBox="true"/>
          <p:nvPr/>
        </p:nvSpPr>
        <p:spPr>
          <a:xfrm rot="0">
            <a:off x="5672426" y="5619626"/>
            <a:ext cx="3044213" cy="1177067"/>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Hate Violent comment can be eradicated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63664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00000"/>
                </a:solidFill>
                <a:latin typeface="Montserrat Classic"/>
              </a:rPr>
              <a:t>NUMPY</a:t>
            </a:r>
          </a:p>
          <a:p>
            <a:pPr marL="604519" indent="-302260" lvl="1">
              <a:lnSpc>
                <a:spcPts val="4199"/>
              </a:lnSpc>
              <a:buFont typeface="Arial"/>
              <a:buChar char="•"/>
            </a:pPr>
            <a:r>
              <a:rPr lang="en-US" sz="2799">
                <a:solidFill>
                  <a:srgbClr val="000000"/>
                </a:solidFill>
                <a:latin typeface="Montserrat Classic"/>
              </a:rPr>
              <a:t>FLASK</a:t>
            </a:r>
          </a:p>
          <a:p>
            <a:pPr marL="604519" indent="-302260" lvl="1">
              <a:lnSpc>
                <a:spcPts val="4199"/>
              </a:lnSpc>
              <a:buFont typeface="Arial"/>
              <a:buChar char="•"/>
            </a:pPr>
            <a:r>
              <a:rPr lang="en-US" sz="2799">
                <a:solidFill>
                  <a:srgbClr val="000000"/>
                </a:solidFill>
                <a:latin typeface="Montserrat Classic"/>
              </a:rPr>
              <a:t>PANDAS</a:t>
            </a:r>
          </a:p>
          <a:p>
            <a:pPr marL="604519" indent="-302260" lvl="1">
              <a:lnSpc>
                <a:spcPts val="4199"/>
              </a:lnSpc>
              <a:buFont typeface="Arial"/>
              <a:buChar char="•"/>
            </a:pPr>
            <a:r>
              <a:rPr lang="en-US" sz="2799">
                <a:solidFill>
                  <a:srgbClr val="000000"/>
                </a:solidFill>
                <a:latin typeface="Montserrat Classic"/>
              </a:rPr>
              <a:t>NTLK (NATURAL LANGUAGE TOOLKIT)</a:t>
            </a:r>
          </a:p>
          <a:p>
            <a:pPr marL="604519" indent="-302260" lvl="1">
              <a:lnSpc>
                <a:spcPts val="4199"/>
              </a:lnSpc>
              <a:buFont typeface="Arial"/>
              <a:buChar char="•"/>
            </a:pPr>
            <a:r>
              <a:rPr lang="en-US" sz="2799">
                <a:solidFill>
                  <a:srgbClr val="000000"/>
                </a:solidFill>
                <a:latin typeface="Montserrat Classic"/>
              </a:rPr>
              <a:t>STREAMLIT</a:t>
            </a:r>
          </a:p>
          <a:p>
            <a:pPr algn="l" marL="604519" indent="-302260" lvl="1">
              <a:lnSpc>
                <a:spcPts val="4199"/>
              </a:lnSpc>
              <a:buFont typeface="Arial"/>
              <a:buChar char="•"/>
            </a:pPr>
            <a:r>
              <a:rPr lang="en-US" sz="2799">
                <a:solidFill>
                  <a:srgbClr val="000000"/>
                </a:solidFill>
                <a:latin typeface="Montserrat Classic"/>
              </a:rPr>
              <a:t>TEXTBLOB</a:t>
            </a:r>
          </a:p>
        </p:txBody>
      </p:sp>
      <p:sp>
        <p:nvSpPr>
          <p:cNvPr name="TextBox 6" id="6"/>
          <p:cNvSpPr txBox="true"/>
          <p:nvPr/>
        </p:nvSpPr>
        <p:spPr>
          <a:xfrm rot="0">
            <a:off x="1584164" y="2168741"/>
            <a:ext cx="6118937" cy="1090697"/>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Libraries Used </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7907479" y="1764465"/>
            <a:ext cx="9608414" cy="6758071"/>
          </a:xfrm>
          <a:custGeom>
            <a:avLst/>
            <a:gdLst/>
            <a:ahLst/>
            <a:cxnLst/>
            <a:rect r="r" b="b" t="t" l="l"/>
            <a:pathLst>
              <a:path h="6758071" w="9608414">
                <a:moveTo>
                  <a:pt x="0" y="0"/>
                </a:moveTo>
                <a:lnTo>
                  <a:pt x="9608414" y="0"/>
                </a:lnTo>
                <a:lnTo>
                  <a:pt x="9608414" y="6758070"/>
                </a:lnTo>
                <a:lnTo>
                  <a:pt x="0" y="6758070"/>
                </a:lnTo>
                <a:lnTo>
                  <a:pt x="0" y="0"/>
                </a:lnTo>
                <a:close/>
              </a:path>
            </a:pathLst>
          </a:custGeom>
          <a:blipFill>
            <a:blip r:embed="rId2"/>
            <a:stretch>
              <a:fillRect l="0" t="0" r="0" b="0"/>
            </a:stretch>
          </a:blipFill>
        </p:spPr>
      </p:sp>
      <p:sp>
        <p:nvSpPr>
          <p:cNvPr name="TextBox 3" id="3"/>
          <p:cNvSpPr txBox="true"/>
          <p:nvPr/>
        </p:nvSpPr>
        <p:spPr>
          <a:xfrm rot="0">
            <a:off x="939850" y="1737276"/>
            <a:ext cx="7572291" cy="1090697"/>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DATA SET Available </a:t>
            </a:r>
          </a:p>
        </p:txBody>
      </p:sp>
      <p:sp>
        <p:nvSpPr>
          <p:cNvPr name="TextBox 4" id="4"/>
          <p:cNvSpPr txBox="true"/>
          <p:nvPr/>
        </p:nvSpPr>
        <p:spPr>
          <a:xfrm rot="0">
            <a:off x="939850" y="3602355"/>
            <a:ext cx="6118937" cy="2065020"/>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00000"/>
                </a:solidFill>
                <a:latin typeface="Montserrat Classic"/>
              </a:rPr>
              <a:t>IMDB Dataset for Movies review</a:t>
            </a:r>
          </a:p>
          <a:p>
            <a:pPr marL="604519" indent="-302260" lvl="1">
              <a:lnSpc>
                <a:spcPts val="4199"/>
              </a:lnSpc>
              <a:buFont typeface="Arial"/>
              <a:buChar char="•"/>
            </a:pPr>
            <a:r>
              <a:rPr lang="en-US" sz="2799">
                <a:solidFill>
                  <a:srgbClr val="000000"/>
                </a:solidFill>
                <a:latin typeface="Montserrat Classic"/>
              </a:rPr>
              <a:t>Amazon Product Data</a:t>
            </a:r>
          </a:p>
          <a:p>
            <a:pPr algn="l" marL="604519" indent="-302260" lvl="1">
              <a:lnSpc>
                <a:spcPts val="4199"/>
              </a:lnSpc>
              <a:buFont typeface="Arial"/>
              <a:buChar char="•"/>
            </a:pPr>
            <a:r>
              <a:rPr lang="en-US" sz="2799">
                <a:solidFill>
                  <a:srgbClr val="000000"/>
                </a:solidFill>
                <a:latin typeface="Montserrat Classic"/>
              </a:rPr>
              <a:t>TWITTER API (USE)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5035519" y="395990"/>
            <a:ext cx="7081530" cy="3599290"/>
          </a:xfrm>
          <a:custGeom>
            <a:avLst/>
            <a:gdLst/>
            <a:ahLst/>
            <a:cxnLst/>
            <a:rect r="r" b="b" t="t" l="l"/>
            <a:pathLst>
              <a:path h="3599290" w="7081530">
                <a:moveTo>
                  <a:pt x="0" y="0"/>
                </a:moveTo>
                <a:lnTo>
                  <a:pt x="7081530" y="0"/>
                </a:lnTo>
                <a:lnTo>
                  <a:pt x="7081530" y="3599290"/>
                </a:lnTo>
                <a:lnTo>
                  <a:pt x="0" y="3599290"/>
                </a:lnTo>
                <a:lnTo>
                  <a:pt x="0" y="0"/>
                </a:lnTo>
                <a:close/>
              </a:path>
            </a:pathLst>
          </a:custGeom>
          <a:blipFill>
            <a:blip r:embed="rId2"/>
            <a:stretch>
              <a:fillRect l="0" t="0" r="0" b="0"/>
            </a:stretch>
          </a:blipFill>
        </p:spPr>
      </p:sp>
      <p:sp>
        <p:nvSpPr>
          <p:cNvPr name="Freeform 3" id="3"/>
          <p:cNvSpPr/>
          <p:nvPr/>
        </p:nvSpPr>
        <p:spPr>
          <a:xfrm flipH="false" flipV="false" rot="0">
            <a:off x="2319148" y="4345101"/>
            <a:ext cx="12514271" cy="5184765"/>
          </a:xfrm>
          <a:custGeom>
            <a:avLst/>
            <a:gdLst/>
            <a:ahLst/>
            <a:cxnLst/>
            <a:rect r="r" b="b" t="t" l="l"/>
            <a:pathLst>
              <a:path h="5184765" w="12514271">
                <a:moveTo>
                  <a:pt x="0" y="0"/>
                </a:moveTo>
                <a:lnTo>
                  <a:pt x="12514272" y="0"/>
                </a:lnTo>
                <a:lnTo>
                  <a:pt x="12514272" y="5184765"/>
                </a:lnTo>
                <a:lnTo>
                  <a:pt x="0" y="5184765"/>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399417" y="4061158"/>
            <a:ext cx="11596759" cy="3371582"/>
          </a:xfrm>
          <a:custGeom>
            <a:avLst/>
            <a:gdLst/>
            <a:ahLst/>
            <a:cxnLst/>
            <a:rect r="r" b="b" t="t" l="l"/>
            <a:pathLst>
              <a:path h="3371582" w="11596759">
                <a:moveTo>
                  <a:pt x="0" y="0"/>
                </a:moveTo>
                <a:lnTo>
                  <a:pt x="11596758" y="0"/>
                </a:lnTo>
                <a:lnTo>
                  <a:pt x="11596758" y="3371582"/>
                </a:lnTo>
                <a:lnTo>
                  <a:pt x="0" y="3371582"/>
                </a:lnTo>
                <a:lnTo>
                  <a:pt x="0" y="0"/>
                </a:lnTo>
                <a:close/>
              </a:path>
            </a:pathLst>
          </a:custGeom>
          <a:blipFill>
            <a:blip r:embed="rId2"/>
            <a:stretch>
              <a:fillRect l="0" t="0" r="0" b="0"/>
            </a:stretch>
          </a:blipFill>
        </p:spPr>
      </p:sp>
      <p:sp>
        <p:nvSpPr>
          <p:cNvPr name="TextBox 6" id="6"/>
          <p:cNvSpPr txBox="true"/>
          <p:nvPr/>
        </p:nvSpPr>
        <p:spPr>
          <a:xfrm rot="0">
            <a:off x="1028700" y="3984958"/>
            <a:ext cx="6118937" cy="5732145"/>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a:rPr>
              <a:t>Naive Bayes</a:t>
            </a:r>
          </a:p>
          <a:p>
            <a:pPr>
              <a:lnSpc>
                <a:spcPts val="4199"/>
              </a:lnSpc>
            </a:pPr>
            <a:r>
              <a:rPr lang="en-US" sz="2799">
                <a:solidFill>
                  <a:srgbClr val="000000"/>
                </a:solidFill>
                <a:latin typeface="Montserrat Classic"/>
              </a:rPr>
              <a:t>One R and other approches</a:t>
            </a:r>
          </a:p>
          <a:p>
            <a:pPr>
              <a:lnSpc>
                <a:spcPts val="4199"/>
              </a:lnSpc>
            </a:pPr>
          </a:p>
          <a:p>
            <a:pPr>
              <a:lnSpc>
                <a:spcPts val="4199"/>
              </a:lnSpc>
            </a:pPr>
            <a:r>
              <a:rPr lang="en-US" sz="2799">
                <a:solidFill>
                  <a:srgbClr val="000000"/>
                </a:solidFill>
                <a:latin typeface="Montserrat Classic"/>
              </a:rPr>
              <a:t>The Naïve Bayes found to be quite fast in learning whereas OneR seems more promising in generating the accuracy of 91.3% in precision, 97% in F-measure and 92.34% in correctly classified instances.</a:t>
            </a:r>
          </a:p>
          <a:p>
            <a:pPr algn="l" marL="0" indent="0" lvl="0">
              <a:lnSpc>
                <a:spcPts val="4199"/>
              </a:lnSpc>
              <a:spcBef>
                <a:spcPct val="0"/>
              </a:spcBef>
            </a:pPr>
          </a:p>
        </p:txBody>
      </p:sp>
      <p:sp>
        <p:nvSpPr>
          <p:cNvPr name="TextBox 7" id="7"/>
          <p:cNvSpPr txBox="true"/>
          <p:nvPr/>
        </p:nvSpPr>
        <p:spPr>
          <a:xfrm rot="0">
            <a:off x="939850" y="1737276"/>
            <a:ext cx="6118937" cy="1090697"/>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MODEL STUDIED </a:t>
            </a:r>
          </a:p>
        </p:txBody>
      </p:sp>
      <p:sp>
        <p:nvSpPr>
          <p:cNvPr name="TextBox 8" id="8"/>
          <p:cNvSpPr txBox="true"/>
          <p:nvPr/>
        </p:nvSpPr>
        <p:spPr>
          <a:xfrm rot="0">
            <a:off x="939850" y="2920259"/>
            <a:ext cx="8204150" cy="580279"/>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Montserrat Classic"/>
              </a:rPr>
              <a:t>for optimization of sentiment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890414" y="1640724"/>
            <a:ext cx="16368886" cy="8059479"/>
          </a:xfrm>
          <a:custGeom>
            <a:avLst/>
            <a:gdLst/>
            <a:ahLst/>
            <a:cxnLst/>
            <a:rect r="r" b="b" t="t" l="l"/>
            <a:pathLst>
              <a:path h="8059479" w="16368886">
                <a:moveTo>
                  <a:pt x="0" y="0"/>
                </a:moveTo>
                <a:lnTo>
                  <a:pt x="16368886" y="0"/>
                </a:lnTo>
                <a:lnTo>
                  <a:pt x="16368886" y="8059479"/>
                </a:lnTo>
                <a:lnTo>
                  <a:pt x="0" y="8059479"/>
                </a:lnTo>
                <a:lnTo>
                  <a:pt x="0" y="0"/>
                </a:lnTo>
                <a:close/>
              </a:path>
            </a:pathLst>
          </a:custGeom>
          <a:blipFill>
            <a:blip r:embed="rId2"/>
            <a:stretch>
              <a:fillRect l="0" t="-1816" r="0" b="-1816"/>
            </a:stretch>
          </a:blipFill>
        </p:spPr>
      </p:sp>
      <p:sp>
        <p:nvSpPr>
          <p:cNvPr name="TextBox 3" id="3"/>
          <p:cNvSpPr txBox="true"/>
          <p:nvPr/>
        </p:nvSpPr>
        <p:spPr>
          <a:xfrm rot="0">
            <a:off x="890414" y="550026"/>
            <a:ext cx="13027518" cy="1086486"/>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TEST HOME SCREEN FOR NAIVE BAYES :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2794825" y="1903841"/>
            <a:ext cx="12698350" cy="6479319"/>
          </a:xfrm>
          <a:custGeom>
            <a:avLst/>
            <a:gdLst/>
            <a:ahLst/>
            <a:cxnLst/>
            <a:rect r="r" b="b" t="t" l="l"/>
            <a:pathLst>
              <a:path h="6479319" w="12698350">
                <a:moveTo>
                  <a:pt x="0" y="0"/>
                </a:moveTo>
                <a:lnTo>
                  <a:pt x="12698350" y="0"/>
                </a:lnTo>
                <a:lnTo>
                  <a:pt x="12698350" y="6479318"/>
                </a:lnTo>
                <a:lnTo>
                  <a:pt x="0" y="6479318"/>
                </a:lnTo>
                <a:lnTo>
                  <a:pt x="0" y="0"/>
                </a:lnTo>
                <a:close/>
              </a:path>
            </a:pathLst>
          </a:custGeom>
          <a:blipFill>
            <a:blip r:embed="rId2"/>
            <a:stretch>
              <a:fillRect l="0" t="0" r="0" b="0"/>
            </a:stretch>
          </a:blipFill>
        </p:spPr>
      </p:sp>
      <p:sp>
        <p:nvSpPr>
          <p:cNvPr name="TextBox 3" id="3"/>
          <p:cNvSpPr txBox="true"/>
          <p:nvPr/>
        </p:nvSpPr>
        <p:spPr>
          <a:xfrm rot="0">
            <a:off x="890414" y="550026"/>
            <a:ext cx="11988427" cy="1086486"/>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TEST RESULT PAGE (NAIVE BAYES)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DAFxl5F3hjM</dc:identifier>
  <dcterms:modified xsi:type="dcterms:W3CDTF">2011-08-01T06:04:30Z</dcterms:modified>
  <cp:revision>1</cp:revision>
  <dc:title>Speech Classification</dc:title>
</cp:coreProperties>
</file>